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80" r:id="rId2"/>
    <p:sldId id="281" r:id="rId3"/>
    <p:sldId id="256" r:id="rId4"/>
    <p:sldId id="282" r:id="rId5"/>
    <p:sldId id="276" r:id="rId6"/>
    <p:sldId id="257" r:id="rId7"/>
    <p:sldId id="267" r:id="rId8"/>
    <p:sldId id="262" r:id="rId9"/>
    <p:sldId id="268" r:id="rId10"/>
    <p:sldId id="261" r:id="rId11"/>
    <p:sldId id="283" r:id="rId12"/>
    <p:sldId id="284" r:id="rId13"/>
    <p:sldId id="259" r:id="rId14"/>
    <p:sldId id="269" r:id="rId15"/>
    <p:sldId id="285" r:id="rId16"/>
    <p:sldId id="286" r:id="rId17"/>
    <p:sldId id="287" r:id="rId18"/>
    <p:sldId id="288" r:id="rId19"/>
    <p:sldId id="258" r:id="rId20"/>
    <p:sldId id="270" r:id="rId21"/>
    <p:sldId id="263" r:id="rId22"/>
    <p:sldId id="271" r:id="rId23"/>
    <p:sldId id="290" r:id="rId24"/>
    <p:sldId id="278" r:id="rId25"/>
    <p:sldId id="294" r:id="rId26"/>
    <p:sldId id="274" r:id="rId27"/>
    <p:sldId id="295" r:id="rId28"/>
    <p:sldId id="296" r:id="rId29"/>
    <p:sldId id="293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07B44-000E-45FF-879E-AF658D31F719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E2ABC9-7B03-44A1-91C8-5211CD0ACA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882547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aseline="0" dirty="0" smtClean="0"/>
              <a:t>4 класс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2ABC9-7B03-44A1-91C8-5211CD0ACA3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399049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известняк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2ABC9-7B03-44A1-91C8-5211CD0ACA34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20857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ааа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E2ABC9-7B03-44A1-91C8-5211CD0ACA3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34584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66B4-8F2C-4333-82C1-CEF128A6646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61F46-FE25-452D-A8AA-2E0C8A3EA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66B4-8F2C-4333-82C1-CEF128A6646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61F46-FE25-452D-A8AA-2E0C8A3EA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66B4-8F2C-4333-82C1-CEF128A6646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61F46-FE25-452D-A8AA-2E0C8A3EA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66B4-8F2C-4333-82C1-CEF128A6646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61F46-FE25-452D-A8AA-2E0C8A3EA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66B4-8F2C-4333-82C1-CEF128A6646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61F46-FE25-452D-A8AA-2E0C8A3EA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66B4-8F2C-4333-82C1-CEF128A6646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61F46-FE25-452D-A8AA-2E0C8A3EA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66B4-8F2C-4333-82C1-CEF128A6646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61F46-FE25-452D-A8AA-2E0C8A3EA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66B4-8F2C-4333-82C1-CEF128A6646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61F46-FE25-452D-A8AA-2E0C8A3EA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66B4-8F2C-4333-82C1-CEF128A6646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61F46-FE25-452D-A8AA-2E0C8A3EA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66B4-8F2C-4333-82C1-CEF128A6646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161F46-FE25-452D-A8AA-2E0C8A3EAB1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B66B4-8F2C-4333-82C1-CEF128A6646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7161F46-FE25-452D-A8AA-2E0C8A3EAB1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18B66B4-8F2C-4333-82C1-CEF128A6646B}" type="datetimeFigureOut">
              <a:rPr lang="ru-RU" smtClean="0"/>
              <a:pPr/>
              <a:t>08.01.2016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7161F46-FE25-452D-A8AA-2E0C8A3EAB1A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дминистратор\Desktop\к уроку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Sony\Documents\Фото Наши подземные богатства\phoca_thumb_l_toprak (1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357298"/>
            <a:ext cx="4070083" cy="4572032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715008" y="214290"/>
            <a:ext cx="21680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tx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песок</a:t>
            </a:r>
            <a:endParaRPr lang="ru-RU" sz="5400" b="1" cap="all" spc="0" dirty="0">
              <a:ln/>
              <a:solidFill>
                <a:schemeClr val="tx2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4285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err="1" smtClean="0"/>
              <a:t>Песо́к</a:t>
            </a:r>
            <a:r>
              <a:rPr lang="ru-RU" sz="2400" b="1" dirty="0" smtClean="0"/>
              <a:t> </a:t>
            </a:r>
            <a:r>
              <a:rPr lang="ru-RU" sz="2400" dirty="0" smtClean="0"/>
              <a:t>— осадочная горная порода, состоящая из зёрен горных пород . 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285860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Речной песок </a:t>
            </a:r>
            <a:r>
              <a:rPr lang="ru-RU" sz="2400" dirty="0" smtClean="0"/>
              <a:t>— это строительный песок, добытый из русла рек, отличающийся высокой степенью очистки и отсутствием посторонних включений, глинистых примесей и камешков.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857628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Карьерный песок </a:t>
            </a:r>
            <a:r>
              <a:rPr lang="ru-RU" sz="2400" dirty="0" smtClean="0"/>
              <a:t>— это песок, добытый в карьере путём промывки большим количеством воды, в результате чего из него вымывается глина и пылевидные частицы.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85720" y="6143644"/>
            <a:ext cx="83632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Песок</a:t>
            </a:r>
            <a:r>
              <a:rPr lang="ru-RU" sz="2400" dirty="0" smtClean="0"/>
              <a:t> используется в строительстве, для изготовления стекла.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285728"/>
            <a:ext cx="21454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нефть</a:t>
            </a:r>
            <a:endParaRPr lang="ru-RU" sz="5400" b="1" cap="all" spc="0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2050" name="Picture 2" descr="C:\Users\Sony\Documents\Фото Наши подземные богатства\Капля нефт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660" y="1357298"/>
            <a:ext cx="3745836" cy="290089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143372" y="357166"/>
            <a:ext cx="478634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Нефть</a:t>
            </a:r>
            <a:r>
              <a:rPr lang="ru-RU" sz="2000" dirty="0" smtClean="0"/>
              <a:t>— природная  густая маслянистая горючая жидкость тёмного цвета со специфическим запахом.</a:t>
            </a:r>
          </a:p>
          <a:p>
            <a:r>
              <a:rPr lang="ru-RU" sz="2000" dirty="0" smtClean="0"/>
              <a:t>Главное свойство нефти – </a:t>
            </a:r>
            <a:r>
              <a:rPr lang="ru-RU" sz="2000" b="1" dirty="0" smtClean="0"/>
              <a:t>горючесть.</a:t>
            </a:r>
          </a:p>
          <a:p>
            <a:r>
              <a:rPr lang="ru-RU" sz="2000" b="1" dirty="0" smtClean="0"/>
              <a:t>Нефть </a:t>
            </a:r>
            <a:r>
              <a:rPr lang="ru-RU" sz="2000" dirty="0" smtClean="0"/>
              <a:t>образовалась из остатков растений и животных, которые жили много миллионов лет назад.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43372" y="2928934"/>
            <a:ext cx="46434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По свойствам </a:t>
            </a:r>
            <a:r>
              <a:rPr lang="ru-RU" sz="2000" b="1" dirty="0" smtClean="0"/>
              <a:t> нефть </a:t>
            </a:r>
            <a:r>
              <a:rPr lang="ru-RU" sz="2000" dirty="0" smtClean="0"/>
              <a:t>легче воды и в ней не растворяется, а растекается тонкой плёнкой по  её поверхности. 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4357694"/>
            <a:ext cx="82868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Путем перегонки из </a:t>
            </a:r>
            <a:r>
              <a:rPr lang="ru-RU" sz="2400" b="1" dirty="0" smtClean="0"/>
              <a:t>нефти</a:t>
            </a:r>
            <a:r>
              <a:rPr lang="ru-RU" sz="2400" dirty="0" smtClean="0"/>
              <a:t> получают различные продукты : бензин, реактивное топливо, керосин, дизельное топливо, мазут, смазочное масло, вазелин, различные краски, лаки, пластмассы.</a:t>
            </a:r>
          </a:p>
          <a:p>
            <a:r>
              <a:rPr lang="ru-RU" sz="2400" b="1" dirty="0" smtClean="0"/>
              <a:t>Для добычи нефти </a:t>
            </a:r>
            <a:r>
              <a:rPr lang="ru-RU" sz="2400" dirty="0" smtClean="0"/>
              <a:t>строят буровые вышки , бурят глубокие скважины, выкачивают её мощными насосами.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429256" y="214290"/>
            <a:ext cx="277956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Добыча нефти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51" name="Picture 3" descr="C:\Users\Sony\Documents\Фото Наши подземные богатства\81263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2000240"/>
            <a:ext cx="4071934" cy="471488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52" name="Picture 4" descr="C:\Users\Sony\Documents\Фото Наши подземные богатства\n0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06" y="23838"/>
            <a:ext cx="4923393" cy="383379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053" name="Picture 5" descr="C:\Users\Sony\Documents\Фото Наши подземные богатства\102j6e2ol8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3786190"/>
            <a:ext cx="4143404" cy="3000372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ony\Documents\Фото Наши подземные богатства\35_259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908" y="1500174"/>
            <a:ext cx="4571968" cy="3929075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071538" y="285728"/>
            <a:ext cx="203485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000" b="1" cap="all" dirty="0" smtClean="0">
                <a:ln/>
                <a:solidFill>
                  <a:schemeClr val="tx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торф</a:t>
            </a:r>
            <a:endParaRPr lang="ru-RU" sz="6000" b="1" cap="all" spc="0" dirty="0">
              <a:ln/>
              <a:solidFill>
                <a:schemeClr val="tx2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00594" y="357166"/>
            <a:ext cx="50006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Торф</a:t>
            </a:r>
            <a:r>
              <a:rPr lang="ru-RU" sz="2400" dirty="0" smtClean="0"/>
              <a:t>  — горючее полезное ископаемое; образовано скоплением остатков растений, подвергшихся неполному разложению в условиях болот.</a:t>
            </a:r>
          </a:p>
          <a:p>
            <a:r>
              <a:rPr lang="ru-RU" sz="2400" b="1" dirty="0" smtClean="0"/>
              <a:t>Торф</a:t>
            </a:r>
            <a:r>
              <a:rPr lang="ru-RU" sz="2400" dirty="0" smtClean="0"/>
              <a:t> тёмно-коричневого цвета, рыхлый, непрочный, легче воды.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43406" y="3143248"/>
            <a:ext cx="450059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Торф </a:t>
            </a:r>
            <a:r>
              <a:rPr lang="ru-RU" sz="2400" dirty="0" smtClean="0"/>
              <a:t>используется как топливо в жилых домах, это хорошее удобрение на полях,  из него получают лекарства,  это теплоизоляционный материал, на фермах служит подстилкой для животных.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5741275"/>
            <a:ext cx="814393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Торф </a:t>
            </a:r>
            <a:r>
              <a:rPr lang="ru-RU" sz="2400" dirty="0" smtClean="0"/>
              <a:t>добывают в болотах.  Использовать надо экономно</a:t>
            </a:r>
          </a:p>
          <a:p>
            <a:r>
              <a:rPr lang="ru-RU" sz="2800" b="1" dirty="0" smtClean="0"/>
              <a:t>Важно оберегать залежи торфа от пожаров.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Sony\Documents\Фото Наши подземные богатства\EmOm07uLu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5643602" cy="329302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6148" name="Picture 4" descr="C:\Users\Sony\Documents\Фото Наши подземные богатства\rad_moh-2005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3" y="3429000"/>
            <a:ext cx="4286281" cy="328614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6149" name="Picture 5" descr="C:\Users\Sony\Documents\Фото Наши подземные богатства\item_159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429000"/>
            <a:ext cx="4643470" cy="327991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929322" y="817418"/>
            <a:ext cx="300036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Добыча торфа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428992" y="214290"/>
            <a:ext cx="53252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Природный газ</a:t>
            </a:r>
            <a:endParaRPr lang="ru-RU" sz="5400" b="1" cap="all" spc="0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9218" name="Picture 2" descr="C:\Users\Sony\Documents\Фото Наши подземные богатства\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3357586" cy="2947265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786214" y="1285860"/>
            <a:ext cx="457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/>
              <a:t>Приро́дный</a:t>
            </a:r>
            <a:r>
              <a:rPr lang="ru-RU" sz="2400" b="1" dirty="0" smtClean="0"/>
              <a:t> газ </a:t>
            </a:r>
            <a:r>
              <a:rPr lang="ru-RU" sz="2400" dirty="0" smtClean="0"/>
              <a:t>— смесь газов, образовавшихся в недрах Земли при разложении органических веществ.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3071810"/>
            <a:ext cx="78581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Природный газ </a:t>
            </a:r>
            <a:r>
              <a:rPr lang="ru-RU" sz="2400" dirty="0" smtClean="0"/>
              <a:t>находится в газообразном состоянии. Он бесцветный, лёгкий, горит </a:t>
            </a:r>
            <a:r>
              <a:rPr lang="ru-RU" sz="2400" dirty="0" err="1" smtClean="0"/>
              <a:t>голубым</a:t>
            </a:r>
            <a:r>
              <a:rPr lang="ru-RU" sz="2400" dirty="0" smtClean="0"/>
              <a:t>  пламенем 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3929066"/>
            <a:ext cx="77867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Природный газ </a:t>
            </a:r>
            <a:r>
              <a:rPr lang="ru-RU" sz="2400" dirty="0" smtClean="0"/>
              <a:t>– очень хорошее топливо.</a:t>
            </a:r>
            <a:r>
              <a:rPr lang="ru-RU" sz="2400" b="1" dirty="0" smtClean="0"/>
              <a:t> </a:t>
            </a:r>
            <a:r>
              <a:rPr lang="ru-RU" sz="2400" dirty="0" smtClean="0"/>
              <a:t>Его используют на электростанциях, в котельных, на заводах, в быту.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8596" y="5072074"/>
            <a:ext cx="84296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Природный газ </a:t>
            </a:r>
            <a:r>
              <a:rPr lang="ru-RU" sz="2400" dirty="0" smtClean="0"/>
              <a:t>находится в земле на глубине от 1000 метров до нескольких километров. Газ добывают из недр земли с помощью скважин. По газопроводам газ поступает в разные районы нашей страны и за границу.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ony\Documents\Фото Наши подземные богатства\4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7398" y="1071546"/>
            <a:ext cx="4226040" cy="271464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7" name="Picture 3" descr="C:\Users\Sony\Documents\Фото Наши подземные богатства\environment2006-p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5" y="1000108"/>
            <a:ext cx="4034800" cy="5680377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8" name="Picture 4" descr="C:\Users\Sony\Documents\Фото Наши подземные богатства\201936_artico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833834"/>
            <a:ext cx="4214814" cy="2809876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714348" y="142852"/>
            <a:ext cx="77124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Добыча природного газа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ony\Documents\Фото Наши подземные богатства\2-glina-dnepropetrovs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357298"/>
            <a:ext cx="3923164" cy="400052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5786446" y="214290"/>
            <a:ext cx="21810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tx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Глина</a:t>
            </a:r>
            <a:endParaRPr lang="ru-RU" sz="5400" b="1" cap="all" spc="0" dirty="0">
              <a:ln/>
              <a:solidFill>
                <a:schemeClr val="tx2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90" y="35914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err="1" smtClean="0"/>
              <a:t>Гли́на</a:t>
            </a:r>
            <a:r>
              <a:rPr lang="ru-RU" sz="2400" dirty="0" smtClean="0"/>
              <a:t> — мелкозернистая осадочная горная порода, пылевидная в сухом состоянии, пластичная при увлажнении.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1857364"/>
            <a:ext cx="4572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Большинство</a:t>
            </a:r>
            <a:r>
              <a:rPr lang="ru-RU" sz="2400" dirty="0" smtClean="0"/>
              <a:t> </a:t>
            </a:r>
            <a:r>
              <a:rPr lang="ru-RU" sz="2400" b="1" dirty="0" smtClean="0"/>
              <a:t>глин</a:t>
            </a:r>
            <a:r>
              <a:rPr lang="ru-RU" sz="2400" dirty="0" smtClean="0"/>
              <a:t> — серого цвета, но встречаются глины белого, красного, жёлтого, коричневого, синего, зелёного, лилового и даже чёрного цветов.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4000504"/>
            <a:ext cx="457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Свойства глины</a:t>
            </a:r>
            <a:r>
              <a:rPr lang="ru-RU" sz="2400" dirty="0" smtClean="0"/>
              <a:t>: пластичность,, огнеупорность, вязкость, усушка, пористость, набухание.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28596" y="5500702"/>
            <a:ext cx="85725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Глина </a:t>
            </a:r>
            <a:r>
              <a:rPr lang="ru-RU" sz="2400" dirty="0" smtClean="0"/>
              <a:t>является основой гончарного, кирпичного производства, используется в медицине, косметологии,  применяется при изготовлении посуды, игрушек.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ony\Documents\Фото Наши подземные богатства\4e7dd1e2a81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000760" cy="4500570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3075" name="Picture 3" descr="C:\Users\Sony\Documents\Фото Наши подземные богатства\0017-008-Saprope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500438"/>
            <a:ext cx="3687323" cy="3357562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3076" name="Picture 4" descr="C:\Users\Sony\Documents\Фото Наши подземные богатства\qIMG_008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3286148"/>
            <a:ext cx="4572000" cy="34290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6031425" y="357166"/>
            <a:ext cx="296973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Добыча песка и глины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ony\Documents\Фото Наши подземные богатства\119099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214422"/>
            <a:ext cx="3714776" cy="392909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815743" y="214290"/>
            <a:ext cx="232749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000" b="1" cap="all" dirty="0" smtClean="0">
                <a:ln/>
                <a:solidFill>
                  <a:schemeClr val="tx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уголь</a:t>
            </a:r>
            <a:endParaRPr lang="ru-RU" sz="6000" b="1" cap="all" spc="0" dirty="0">
              <a:ln/>
              <a:solidFill>
                <a:schemeClr val="tx2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71902" y="214290"/>
            <a:ext cx="48578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Уголь —</a:t>
            </a:r>
            <a:r>
              <a:rPr lang="ru-RU" sz="2400" dirty="0" smtClean="0"/>
              <a:t>горная порода, образовавшаяся из частей древних растений под землей без доступа кислорода. </a:t>
            </a:r>
          </a:p>
          <a:p>
            <a:endParaRPr lang="ru-RU" sz="2400" b="1" dirty="0" smtClean="0"/>
          </a:p>
          <a:p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00496" y="1714488"/>
            <a:ext cx="507206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Уголь образуется </a:t>
            </a:r>
            <a:r>
              <a:rPr lang="ru-RU" sz="2400" dirty="0" smtClean="0"/>
              <a:t>в условиях, когда гниющий растительный материал накапливается быстрее, чем происходит его бактериальное разложение. </a:t>
            </a:r>
          </a:p>
          <a:p>
            <a:r>
              <a:rPr lang="ru-RU" sz="2400" dirty="0" smtClean="0"/>
              <a:t>Идеальная обстановка для этого создаётся в болотах.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71472" y="5371943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Различают несколько типов </a:t>
            </a:r>
            <a:r>
              <a:rPr lang="ru-RU" sz="2400" dirty="0" smtClean="0"/>
              <a:t>: бурый уголь, каменный уголь, антрацит и графит.  </a:t>
            </a:r>
          </a:p>
          <a:p>
            <a:r>
              <a:rPr lang="ru-RU" sz="2400" b="1" dirty="0" smtClean="0"/>
              <a:t>Уголь добывают </a:t>
            </a:r>
            <a:r>
              <a:rPr lang="ru-RU" sz="2400" dirty="0" smtClean="0"/>
              <a:t>в шахтах и карьерах.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643306" y="4357695"/>
            <a:ext cx="55006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Уголь – горючее полезное ископаемое, </a:t>
            </a:r>
            <a:r>
              <a:rPr lang="ru-RU" sz="2400" dirty="0" smtClean="0"/>
              <a:t>при горении даёт много тепла</a:t>
            </a:r>
            <a:r>
              <a:rPr lang="ru-RU" sz="2400" b="1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Sony\Documents\Фото Наши подземные богатства\60974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16735" y="0"/>
            <a:ext cx="9460735" cy="707707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75365"/>
            <a:ext cx="6654317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spc="5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Наши подземные богатства</a:t>
            </a:r>
            <a:endParaRPr lang="ru-RU" sz="6600" b="1" cap="none" spc="5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ony\Documents\Фото Наши подземные богатства\66678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4857784" cy="3298495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171" name="Picture 3" descr="C:\Users\Sony\Documents\Фото Наши подземные богатства\604_image_very_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2714620"/>
            <a:ext cx="3466146" cy="3911414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7172" name="Picture 4" descr="C:\Users\Sony\Documents\Фото Наши подземные богатства\img_12384948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37452"/>
            <a:ext cx="4714908" cy="313080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214942" y="0"/>
            <a:ext cx="35507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Добыча каменного угля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00298" y="142852"/>
            <a:ext cx="51904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Железная руда</a:t>
            </a:r>
            <a:endParaRPr lang="ru-RU" sz="5400" b="1" cap="all" spc="0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7" name="Picture 3" descr="C:\Users\Sony\Documents\Фото Наши подземные богатства\03776c36c2cce2d05b06fcd35cc008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214422"/>
            <a:ext cx="4217998" cy="378621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42844" y="928671"/>
            <a:ext cx="457203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/>
              <a:t>Желе́зные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ру́ды</a:t>
            </a:r>
            <a:r>
              <a:rPr lang="ru-RU" sz="2000" b="1" dirty="0" smtClean="0"/>
              <a:t> </a:t>
            </a:r>
            <a:r>
              <a:rPr lang="ru-RU" sz="2000" dirty="0" smtClean="0"/>
              <a:t>— природные минеральные образования, содержащие железо.</a:t>
            </a:r>
          </a:p>
          <a:p>
            <a:r>
              <a:rPr lang="ru-RU" sz="2000" b="1" dirty="0" smtClean="0"/>
              <a:t>Они</a:t>
            </a:r>
            <a:r>
              <a:rPr lang="ru-RU" sz="2000" dirty="0" smtClean="0"/>
              <a:t> бывают чёрного, бурого, желтоватого или красноватого цвета.</a:t>
            </a:r>
          </a:p>
          <a:p>
            <a:r>
              <a:rPr lang="ru-RU" sz="2000" b="1" dirty="0" smtClean="0"/>
              <a:t>Главное свойство </a:t>
            </a:r>
            <a:r>
              <a:rPr lang="ru-RU" sz="2000" dirty="0" smtClean="0"/>
              <a:t>железной руды- </a:t>
            </a:r>
            <a:r>
              <a:rPr lang="ru-RU" sz="2000" b="1" dirty="0" smtClean="0"/>
              <a:t>плавкость.</a:t>
            </a:r>
          </a:p>
          <a:p>
            <a:r>
              <a:rPr lang="ru-RU" sz="2000" b="1" dirty="0" smtClean="0"/>
              <a:t>Из железной руды </a:t>
            </a:r>
            <a:r>
              <a:rPr lang="ru-RU" sz="2000" dirty="0" smtClean="0"/>
              <a:t>выплавляют </a:t>
            </a:r>
            <a:r>
              <a:rPr lang="ru-RU" sz="2000" b="1" dirty="0" smtClean="0"/>
              <a:t>чугун</a:t>
            </a:r>
            <a:r>
              <a:rPr lang="ru-RU" sz="2000" dirty="0" smtClean="0"/>
              <a:t>, а из чугуна – </a:t>
            </a:r>
            <a:r>
              <a:rPr lang="ru-RU" sz="2000" b="1" dirty="0" smtClean="0"/>
              <a:t>сталь.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4786322"/>
            <a:ext cx="68580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Железную руду</a:t>
            </a:r>
            <a:r>
              <a:rPr lang="ru-RU" sz="2000" dirty="0" smtClean="0"/>
              <a:t> добывают в шахтах или карьерах. Её нужно расходовать экономно</a:t>
            </a:r>
            <a:r>
              <a:rPr lang="ru-RU" sz="2000" b="1" dirty="0" smtClean="0"/>
              <a:t> </a:t>
            </a:r>
            <a:r>
              <a:rPr lang="ru-RU" sz="2400" b="1" dirty="0" smtClean="0"/>
              <a:t>.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42844" y="4286256"/>
            <a:ext cx="66437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</a:t>
            </a:r>
            <a:r>
              <a:rPr lang="ru-RU" sz="2000" b="1" dirty="0" smtClean="0"/>
              <a:t>Чугун и сталь – </a:t>
            </a:r>
            <a:r>
              <a:rPr lang="ru-RU" sz="2000" dirty="0" smtClean="0"/>
              <a:t>это сплавы железа с углеродом.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Sony\Documents\Фото Наши подземные богатства\post-16-11857983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3248046"/>
            <a:ext cx="4983906" cy="332422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195" name="Picture 3" descr="C:\Users\Sony\Documents\Фото Наши подземные богатства\mina-de-carbu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330416"/>
            <a:ext cx="3965826" cy="3241856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8196" name="Picture 4" descr="C:\Users\Sony\Documents\Фото Наши подземные богатства\4fb1f81d913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92388"/>
            <a:ext cx="5286412" cy="295086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786314" y="500042"/>
            <a:ext cx="470794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Добыча железной руды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928670"/>
            <a:ext cx="735811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Мы геологами станем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Да? – да!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(хлопок над головой).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Будут все гордится нами.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Да? – да!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(хлопок над головой).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 ждет нас впереди?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Высокая гора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(показывают руками)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Бурная река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(показывают руками)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Ее не обойдешь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(топают ногами)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Ее не проплывешь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(плывут)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Ее не пролетишь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(крылья)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Надо напрямик.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Все мы сможем, все сумеем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 своей достигнем цели. 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Да? – да!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(хлопок над головой).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125062"/>
            <a:ext cx="800105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8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Полезные ископаемые</a:t>
            </a:r>
            <a:r>
              <a:rPr lang="en-US" sz="28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</a:t>
            </a:r>
            <a:endParaRPr lang="ru-RU" sz="2800" b="1" cap="all" dirty="0" smtClean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28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Чувашской республики</a:t>
            </a:r>
            <a:endParaRPr lang="ru-RU" sz="2800" b="1" cap="all" spc="0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57158" y="1071547"/>
          <a:ext cx="8358248" cy="4736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9562"/>
                <a:gridCol w="2089562"/>
                <a:gridCol w="2089562"/>
                <a:gridCol w="2089562"/>
              </a:tblGrid>
              <a:tr h="857255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Название полезного ископаемого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Место добычи полезного ископаемого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Внешний вид ископаемого, его свойства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Использование полезного ископаемого</a:t>
                      </a:r>
                      <a:endParaRPr lang="ru-RU" sz="1400" dirty="0"/>
                    </a:p>
                  </a:txBody>
                  <a:tcPr/>
                </a:tc>
              </a:tr>
              <a:tr h="88201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1.    Горючие</a:t>
                      </a:r>
                      <a:r>
                        <a:rPr lang="ru-RU" sz="1400" baseline="0" dirty="0" smtClean="0"/>
                        <a:t> сланцы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Буинское</a:t>
                      </a:r>
                      <a:r>
                        <a:rPr lang="ru-RU" sz="1400" dirty="0" smtClean="0"/>
                        <a:t> месторождение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горючесть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Для</a:t>
                      </a:r>
                      <a:r>
                        <a:rPr lang="ru-RU" sz="1400" baseline="0" dirty="0" smtClean="0"/>
                        <a:t> производства электроэнергии</a:t>
                      </a:r>
                      <a:endParaRPr lang="ru-RU" sz="1400" dirty="0" smtClean="0"/>
                    </a:p>
                    <a:p>
                      <a:endParaRPr lang="ru-RU" sz="1400" dirty="0"/>
                    </a:p>
                  </a:txBody>
                  <a:tcPr/>
                </a:tc>
              </a:tr>
              <a:tr h="738542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 2.   Сапропель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Озеро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baseline="0" dirty="0" err="1" smtClean="0"/>
                        <a:t>Кагояры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Белый,</a:t>
                      </a:r>
                      <a:r>
                        <a:rPr lang="ru-RU" sz="1400" baseline="0" dirty="0" smtClean="0"/>
                        <a:t> красный;</a:t>
                      </a:r>
                    </a:p>
                    <a:p>
                      <a:r>
                        <a:rPr lang="ru-RU" sz="1400" baseline="0" dirty="0" smtClean="0"/>
                        <a:t>состоит из зёрен.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Топливом, химическим</a:t>
                      </a:r>
                      <a:r>
                        <a:rPr lang="ru-RU" sz="1400" baseline="0" dirty="0" smtClean="0"/>
                        <a:t> сырьём, удобрением</a:t>
                      </a:r>
                      <a:endParaRPr lang="ru-RU" sz="1400" dirty="0"/>
                    </a:p>
                  </a:txBody>
                  <a:tcPr/>
                </a:tc>
              </a:tr>
              <a:tr h="1119758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3.    Гипс</a:t>
                      </a:r>
                      <a:r>
                        <a:rPr lang="ru-RU" sz="1400" baseline="0" dirty="0" smtClean="0"/>
                        <a:t> и ангидрит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Порецкий</a:t>
                      </a:r>
                      <a:r>
                        <a:rPr lang="ru-RU" sz="1400" baseline="0" dirty="0" smtClean="0"/>
                        <a:t> район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 строительстве,  в промышленности, в быту.</a:t>
                      </a:r>
                      <a:endParaRPr lang="ru-RU" sz="1400" dirty="0"/>
                    </a:p>
                  </a:txBody>
                  <a:tcPr/>
                </a:tc>
              </a:tr>
              <a:tr h="1139274">
                <a:tc>
                  <a:txBody>
                    <a:bodyPr/>
                    <a:lstStyle/>
                    <a:p>
                      <a:pPr>
                        <a:tabLst>
                          <a:tab pos="354013" algn="l"/>
                        </a:tabLst>
                      </a:pPr>
                      <a:r>
                        <a:rPr lang="ru-RU" sz="1400" dirty="0" smtClean="0"/>
                        <a:t>4.    Фосфориты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err="1" smtClean="0"/>
                        <a:t>Ибресинский</a:t>
                      </a:r>
                      <a:r>
                        <a:rPr lang="ru-RU" sz="1400" dirty="0" smtClean="0"/>
                        <a:t>,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baseline="0" dirty="0" err="1" smtClean="0"/>
                        <a:t>Вурнарский</a:t>
                      </a:r>
                      <a:r>
                        <a:rPr lang="ru-RU" sz="1400" baseline="0" dirty="0" smtClean="0"/>
                        <a:t> районы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Тёмно-серый.</a:t>
                      </a:r>
                      <a:r>
                        <a:rPr lang="ru-RU" sz="1400" baseline="0" dirty="0" smtClean="0"/>
                        <a:t> </a:t>
                      </a:r>
                      <a:r>
                        <a:rPr lang="ru-RU" sz="1400" dirty="0" smtClean="0"/>
                        <a:t>     Не прочный.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Минеральные удобрения.</a:t>
                      </a:r>
                    </a:p>
                    <a:p>
                      <a:endParaRPr lang="ru-RU" sz="1400" dirty="0" smtClean="0"/>
                    </a:p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85722" y="1071544"/>
          <a:ext cx="8429682" cy="5666754"/>
        </p:xfrm>
        <a:graphic>
          <a:graphicData uri="http://schemas.openxmlformats.org/drawingml/2006/table">
            <a:tbl>
              <a:tblPr/>
              <a:tblGrid>
                <a:gridCol w="2809894"/>
                <a:gridCol w="2809894"/>
                <a:gridCol w="2809894"/>
              </a:tblGrid>
              <a:tr h="178596"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Название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Основные свойства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Использование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marL="342900" marR="47625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400" dirty="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Торф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Легкий, впитывает влагу, рыхлый, непрочный, хорошо горит, тёмно-коричневого цвета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Топливо, подстилка для животных, удобрение.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380"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2. Известняк 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Твердый, белого или серого цвета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Строительство зданий, дорог (известь, мел, мрамор – видоизмененный известняк)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786"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3. Глина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Пластичность, бурая, желтая, белая, голубая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Кирпичи, черепица, облицовочная плитка, в строительстве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786"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4. Песок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 виде крупинок, сыпучий. Красного, жёлтого, белого цвета.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В строительстве, для изготовления стекла.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5.Фосфориты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Тёмно-серый.      Непрочный. 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Удобрение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6. Гипс и ангидрит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Твердый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Металлы, основное сырье для машин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C1D4D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7. Горючие сланцы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Твёрдый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Для производства электроэнергии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190"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C1D4D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8. Сапропель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 dirty="0">
                        <a:latin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92976"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>
                        <a:solidFill>
                          <a:srgbClr val="0C1D4D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9. Трепел</a:t>
                      </a:r>
                      <a:endParaRPr lang="ru-RU" sz="1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400">
                        <a:latin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C1D4D"/>
                          </a:solidFill>
                          <a:latin typeface="Arial"/>
                          <a:ea typeface="Times New Roman"/>
                          <a:cs typeface="Times New Roman"/>
                        </a:rPr>
                        <a:t>Изготовление тепло- и звукоизоляционных материалов, жидкого стекла и в химической промышленности.</a:t>
                      </a:r>
                      <a:endParaRPr lang="ru-RU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142976" y="214291"/>
            <a:ext cx="607223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Полезные ископаемые</a:t>
            </a:r>
            <a:r>
              <a:rPr lang="en-US" sz="24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</a:t>
            </a:r>
            <a:endParaRPr lang="ru-RU" sz="2400" b="1" cap="all" dirty="0" smtClean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algn="ctr"/>
            <a:r>
              <a:rPr lang="ru-RU" sz="24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Чувашской республики</a:t>
            </a:r>
            <a:endParaRPr lang="ru-RU" sz="2400" b="1" cap="all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74207" y="500042"/>
            <a:ext cx="875342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/>
                <a:solidFill>
                  <a:srgbClr val="00206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Охрана подземных богатств</a:t>
            </a:r>
            <a:endParaRPr lang="ru-RU" sz="4000" b="1" cap="all" spc="0" dirty="0">
              <a:ln/>
              <a:solidFill>
                <a:srgbClr val="00206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1357299"/>
            <a:ext cx="79296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Комплекс мер по сохранению природных богатств: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1785926"/>
            <a:ext cx="8429684" cy="4974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 Бережно добывать и перевозить  подземные ископаемые.                            </a:t>
            </a:r>
          </a:p>
          <a:p>
            <a:pPr marL="457200" indent="-45720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2. Необходимо экономично использовать подземные богатства.</a:t>
            </a:r>
          </a:p>
          <a:p>
            <a:pPr marL="457200" indent="-45720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3. Заботиться о восстановлении природных ресурсов.</a:t>
            </a:r>
          </a:p>
          <a:p>
            <a:pPr marL="457200" indent="-45720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4. Заменять подземные богатства более дешёвыми (использовать металлолом, пластмассы и другие).</a:t>
            </a:r>
          </a:p>
          <a:p>
            <a:pPr marL="457200" indent="-45720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5. Следить за тем, чтобы попусту не горел газ в плите. Остерегаться утечки газа.</a:t>
            </a:r>
          </a:p>
          <a:p>
            <a:pPr marL="457200" indent="-457200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6. Не оставлять открытой  входную дверь – беречь тепло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1785926"/>
          <a:ext cx="8715404" cy="3286148"/>
        </p:xfrm>
        <a:graphic>
          <a:graphicData uri="http://schemas.openxmlformats.org/drawingml/2006/table">
            <a:tbl>
              <a:tblPr/>
              <a:tblGrid>
                <a:gridCol w="8715404"/>
              </a:tblGrid>
              <a:tr h="32861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spc="15" dirty="0">
                          <a:latin typeface="Times New Roman"/>
                          <a:ea typeface="Calibri"/>
                          <a:cs typeface="Times New Roman"/>
                        </a:rPr>
                        <a:t>1-я строка - название </a:t>
                      </a:r>
                      <a:r>
                        <a:rPr lang="ru-RU" sz="2000" spc="15" dirty="0" smtClean="0">
                          <a:latin typeface="Times New Roman"/>
                          <a:ea typeface="Calibri"/>
                          <a:cs typeface="Times New Roman"/>
                        </a:rPr>
                        <a:t>стихотворе</a:t>
                      </a:r>
                      <a:r>
                        <a:rPr lang="ru-RU" sz="2000" spc="-5" dirty="0" smtClean="0">
                          <a:latin typeface="Times New Roman"/>
                          <a:ea typeface="Calibri"/>
                          <a:cs typeface="Times New Roman"/>
                        </a:rPr>
                        <a:t>ния</a:t>
                      </a:r>
                      <a:r>
                        <a:rPr lang="ru-RU" sz="2000" spc="-5" dirty="0">
                          <a:latin typeface="Times New Roman"/>
                          <a:ea typeface="Calibri"/>
                          <a:cs typeface="Times New Roman"/>
                        </a:rPr>
                        <a:t>, тема (обычно  существительное);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spc="10" dirty="0">
                          <a:latin typeface="Times New Roman"/>
                          <a:ea typeface="Calibri"/>
                          <a:cs typeface="Times New Roman"/>
                        </a:rPr>
                        <a:t>2-я строка - описание темы (2 </a:t>
                      </a:r>
                      <a:r>
                        <a:rPr lang="ru-RU" sz="2000" spc="10" dirty="0" smtClean="0">
                          <a:latin typeface="Times New Roman"/>
                          <a:ea typeface="Calibri"/>
                          <a:cs typeface="Times New Roman"/>
                        </a:rPr>
                        <a:t>при</a:t>
                      </a:r>
                      <a:r>
                        <a:rPr lang="ru-RU" sz="2000" spc="5" dirty="0" smtClean="0">
                          <a:latin typeface="Times New Roman"/>
                          <a:ea typeface="Calibri"/>
                          <a:cs typeface="Times New Roman"/>
                        </a:rPr>
                        <a:t>лагательных</a:t>
                      </a:r>
                      <a:r>
                        <a:rPr lang="ru-RU" sz="2000" spc="5" dirty="0">
                          <a:latin typeface="Times New Roman"/>
                          <a:ea typeface="Calibri"/>
                          <a:cs typeface="Times New Roman"/>
                        </a:rPr>
                        <a:t>);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spc="-5" dirty="0">
                          <a:latin typeface="Times New Roman"/>
                          <a:ea typeface="Calibri"/>
                          <a:cs typeface="Times New Roman"/>
                        </a:rPr>
                        <a:t>3-я строка - действие (обычно 3 </a:t>
                      </a:r>
                      <a:r>
                        <a:rPr lang="ru-RU" sz="2000" spc="-5" dirty="0" smtClean="0">
                          <a:latin typeface="Times New Roman"/>
                          <a:ea typeface="Calibri"/>
                          <a:cs typeface="Times New Roman"/>
                        </a:rPr>
                        <a:t>глагола</a:t>
                      </a:r>
                      <a:r>
                        <a:rPr lang="ru-RU" sz="2000" spc="-5" dirty="0">
                          <a:latin typeface="Times New Roman"/>
                          <a:ea typeface="Calibri"/>
                          <a:cs typeface="Times New Roman"/>
                        </a:rPr>
                        <a:t>, относящихся к теме);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4-я строка - чувство (фраза из 4 </a:t>
                      </a:r>
                      <a:r>
                        <a:rPr lang="ru-RU" sz="2000" spc="5" dirty="0">
                          <a:latin typeface="Times New Roman"/>
                          <a:ea typeface="Calibri"/>
                          <a:cs typeface="Times New Roman"/>
                        </a:rPr>
                        <a:t>слов, выражающих отношение автора </a:t>
                      </a:r>
                      <a:r>
                        <a:rPr lang="ru-RU" sz="2000" spc="-15" dirty="0">
                          <a:latin typeface="Times New Roman"/>
                          <a:ea typeface="Calibri"/>
                          <a:cs typeface="Times New Roman"/>
                        </a:rPr>
                        <a:t>к теме);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5-я строка - повторение сути, «</a:t>
                      </a:r>
                      <a:r>
                        <a:rPr lang="ru-RU" sz="2000" dirty="0" smtClean="0">
                          <a:latin typeface="Times New Roman"/>
                          <a:ea typeface="Calibri"/>
                          <a:cs typeface="Times New Roman"/>
                        </a:rPr>
                        <a:t>си</a:t>
                      </a:r>
                      <a:r>
                        <a:rPr lang="ru-RU" sz="2000" spc="-15" dirty="0" smtClean="0">
                          <a:latin typeface="Times New Roman"/>
                          <a:ea typeface="Calibri"/>
                          <a:cs typeface="Times New Roman"/>
                        </a:rPr>
                        <a:t>ноним</a:t>
                      </a:r>
                      <a:r>
                        <a:rPr lang="ru-RU" sz="2000" spc="-15" dirty="0">
                          <a:latin typeface="Times New Roman"/>
                          <a:ea typeface="Calibri"/>
                          <a:cs typeface="Times New Roman"/>
                        </a:rPr>
                        <a:t>» 1-й строки (обычно </a:t>
                      </a:r>
                      <a:r>
                        <a:rPr lang="ru-RU" sz="2000" spc="-15" dirty="0" smtClean="0">
                          <a:latin typeface="Times New Roman"/>
                          <a:ea typeface="Calibri"/>
                          <a:cs typeface="Times New Roman"/>
                        </a:rPr>
                        <a:t>существительное</a:t>
                      </a:r>
                      <a:r>
                        <a:rPr lang="ru-RU" sz="2000" spc="-15" dirty="0">
                          <a:latin typeface="Times New Roman"/>
                          <a:ea typeface="Calibri"/>
                          <a:cs typeface="Times New Roman"/>
                        </a:rPr>
                        <a:t>).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1071547"/>
          <a:ext cx="8143932" cy="3643338"/>
        </p:xfrm>
        <a:graphic>
          <a:graphicData uri="http://schemas.openxmlformats.org/drawingml/2006/table">
            <a:tbl>
              <a:tblPr/>
              <a:tblGrid>
                <a:gridCol w="8143932"/>
              </a:tblGrid>
              <a:tr h="364333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spc="-15" dirty="0" smtClean="0">
                          <a:latin typeface="Times New Roman"/>
                          <a:ea typeface="Calibri"/>
                          <a:cs typeface="Times New Roman"/>
                        </a:rPr>
                        <a:t>        </a:t>
                      </a:r>
                      <a:r>
                        <a:rPr lang="ru-RU" sz="3200" spc="-15" dirty="0" smtClean="0">
                          <a:latin typeface="Times New Roman"/>
                          <a:ea typeface="Calibri"/>
                          <a:cs typeface="Times New Roman"/>
                        </a:rPr>
                        <a:t>Ископаемые</a:t>
                      </a:r>
                      <a:r>
                        <a:rPr lang="ru-RU" sz="3200" spc="-15" dirty="0">
                          <a:latin typeface="Times New Roman"/>
                          <a:ea typeface="Calibri"/>
                          <a:cs typeface="Times New Roman"/>
                        </a:rPr>
                        <a:t>.             </a:t>
                      </a:r>
                      <a:endParaRPr lang="en-US" sz="3200" spc="-15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spc="-15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200" spc="-15" dirty="0" smtClean="0">
                          <a:latin typeface="Times New Roman"/>
                          <a:ea typeface="Calibri"/>
                          <a:cs typeface="Times New Roman"/>
                        </a:rPr>
                        <a:t>Полезные</a:t>
                      </a:r>
                      <a:r>
                        <a:rPr lang="ru-RU" sz="3200" spc="-15" dirty="0">
                          <a:latin typeface="Times New Roman"/>
                          <a:ea typeface="Calibri"/>
                          <a:cs typeface="Times New Roman"/>
                        </a:rPr>
                        <a:t>, нужные.           </a:t>
                      </a:r>
                      <a:endParaRPr lang="en-US" sz="3200" spc="-15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spc="-15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3200" spc="-15" dirty="0">
                          <a:latin typeface="Times New Roman"/>
                          <a:ea typeface="Calibri"/>
                          <a:cs typeface="Times New Roman"/>
                        </a:rPr>
                        <a:t>Находят, добывают, используют</a:t>
                      </a:r>
                      <a:r>
                        <a:rPr lang="ru-RU" sz="3200" spc="-15" dirty="0" smtClean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en-US" sz="3200" spc="-15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en-US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Необходимы человеку во все времена. 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3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Недра.</a:t>
                      </a:r>
                      <a:endParaRPr kumimoji="0" lang="en-US" sz="3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0" y="0"/>
            <a:ext cx="216726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5"/>
          <p:cNvSpPr>
            <a:spLocks noChangeArrowheads="1" noChangeShapeType="1" noTextEdit="1"/>
          </p:cNvSpPr>
          <p:nvPr/>
        </p:nvSpPr>
        <p:spPr bwMode="auto">
          <a:xfrm>
            <a:off x="785786" y="857232"/>
            <a:ext cx="7500990" cy="501969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9023"/>
              </a:avLst>
            </a:prstTxWarp>
            <a:scene3d>
              <a:camera prst="legacyPerspectiveFront">
                <a:rot lat="20519992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МОЛОДЦЫ!</a:t>
            </a:r>
          </a:p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Impact"/>
              </a:rPr>
              <a:t>СПАСИБО ЗА УРОК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15274" y="2934298"/>
            <a:ext cx="67165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5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Подземные богатства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5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 descr="C:\Users\Sony\Documents\Фото Наши подземные богатства\35_259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5743">
            <a:off x="5958069" y="4026897"/>
            <a:ext cx="3238503" cy="2428877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6786578" y="6182045"/>
            <a:ext cx="11430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торф</a:t>
            </a:r>
            <a:endParaRPr lang="ru-RU" sz="2400" b="1" dirty="0"/>
          </a:p>
        </p:txBody>
      </p:sp>
      <p:pic>
        <p:nvPicPr>
          <p:cNvPr id="1027" name="Picture 3" descr="C:\Users\Sony\Documents\Фото Наши подземные богатства\2-glina-dnepropetrovs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4000504"/>
            <a:ext cx="3019938" cy="226536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8" name="Picture 4" descr="C:\Users\Sony\Documents\Фото Наши подземные богатства\phoca_thumb_l_toprak (15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921400">
            <a:off x="167660" y="4143380"/>
            <a:ext cx="2957508" cy="200296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9" name="Picture 5" descr="C:\Users\Sony\Documents\Фото Наши подземные богатства\minerals.big.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65197">
            <a:off x="6135551" y="817845"/>
            <a:ext cx="2763551" cy="207266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30" name="Picture 6" descr="C:\Users\Sony\Documents\Фото Наши подземные богатства\5243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14678" y="817743"/>
            <a:ext cx="2714644" cy="2039753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31" name="Picture 7" descr="C:\Users\Sony\Documents\Фото Наши подземные богатства\11909924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970722">
            <a:off x="277237" y="775427"/>
            <a:ext cx="2699956" cy="1993011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500166" y="6202940"/>
            <a:ext cx="121444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песок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207991" y="6286520"/>
            <a:ext cx="9355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глина</a:t>
            </a:r>
            <a:endParaRPr lang="ru-RU" sz="2400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142976" y="214290"/>
            <a:ext cx="9108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уголь</a:t>
            </a:r>
            <a:endParaRPr lang="ru-RU" sz="24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000496" y="214290"/>
            <a:ext cx="12858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гранит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215206" y="214290"/>
            <a:ext cx="15183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известняк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715436" cy="2500306"/>
          </a:xfrm>
        </p:spPr>
        <p:txBody>
          <a:bodyPr>
            <a:normAutofit/>
          </a:bodyPr>
          <a:lstStyle/>
          <a:p>
            <a:r>
              <a:rPr lang="ru-RU" b="1" dirty="0" smtClean="0"/>
              <a:t>Цель урока: </a:t>
            </a:r>
            <a:br>
              <a:rPr lang="ru-RU" b="1" dirty="0" smtClean="0"/>
            </a:br>
            <a:r>
              <a:rPr lang="ru-RU" sz="3600" dirty="0" smtClean="0"/>
              <a:t>Познакомиться с полезными ископаемыми, их свойствами.</a:t>
            </a:r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2786058"/>
            <a:ext cx="80010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Что такое « Полезные ископаемые»?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Какие полезные ископаемые бывают?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 добывают полезные ископаемые?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 люди используют их в своей жизни?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 надо охранять полезные ископаемые?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0"/>
            <a:ext cx="821537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tx2">
                    <a:lumMod val="50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Что такое полезные ископаемые ?</a:t>
            </a:r>
            <a:endParaRPr lang="ru-RU" sz="5400" b="1" cap="all" spc="0" dirty="0">
              <a:ln/>
              <a:solidFill>
                <a:schemeClr val="tx2">
                  <a:lumMod val="50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5214950"/>
            <a:ext cx="80724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Полезные ископаемые </a:t>
            </a:r>
            <a:r>
              <a:rPr lang="ru-RU" sz="2400" dirty="0" smtClean="0"/>
              <a:t>– это горные породы и минералы, которые добывают в недрах земли  и широко используют в народном хозяйстве.</a:t>
            </a:r>
            <a:endParaRPr lang="ru-RU" sz="2400" dirty="0"/>
          </a:p>
        </p:txBody>
      </p:sp>
      <p:pic>
        <p:nvPicPr>
          <p:cNvPr id="1026" name="Picture 2" descr="C:\Users\Sony\Documents\Фото Наши подземные богатства\96381294_morda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317" y="2411298"/>
            <a:ext cx="4357718" cy="288244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027" name="Picture 3" descr="C:\Users\Sony\Documents\Фото Наши подземные богатства\0013656050.fi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428868"/>
            <a:ext cx="4286280" cy="2910437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86380" y="285728"/>
            <a:ext cx="271786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6000" b="1" cap="all" dirty="0" smtClean="0">
                <a:ln/>
                <a:solidFill>
                  <a:schemeClr val="tx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Гранит</a:t>
            </a:r>
            <a:endParaRPr lang="ru-RU" sz="6000" b="1" cap="all" spc="0" dirty="0">
              <a:ln/>
              <a:solidFill>
                <a:schemeClr val="tx2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075" name="Picture 3" descr="C:\Users\Sony\Documents\Фото Наши подземные богатства\5243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8892" y="1571612"/>
            <a:ext cx="4373432" cy="3286148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14282" y="442721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err="1" smtClean="0"/>
              <a:t>Грани́т</a:t>
            </a:r>
            <a:r>
              <a:rPr lang="ru-RU" sz="2400" dirty="0" smtClean="0"/>
              <a:t> - магматическая горная порода. Состоит из </a:t>
            </a:r>
            <a:r>
              <a:rPr lang="ru-RU" sz="2400" b="1" dirty="0" smtClean="0"/>
              <a:t>кварца</a:t>
            </a:r>
            <a:r>
              <a:rPr lang="ru-RU" sz="2400" dirty="0" smtClean="0"/>
              <a:t>, </a:t>
            </a:r>
            <a:r>
              <a:rPr lang="ru-RU" sz="2400" b="1" dirty="0" smtClean="0"/>
              <a:t>полевого шпата </a:t>
            </a:r>
            <a:r>
              <a:rPr lang="ru-RU" sz="2400" dirty="0" smtClean="0"/>
              <a:t>и </a:t>
            </a:r>
            <a:r>
              <a:rPr lang="ru-RU" sz="2400" b="1" dirty="0" smtClean="0"/>
              <a:t>слюды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42844" y="1800043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Гранит</a:t>
            </a:r>
            <a:r>
              <a:rPr lang="ru-RU" sz="2400" dirty="0" smtClean="0"/>
              <a:t> является одной из самых плотных, твёрдых и прочных пород.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2857496"/>
            <a:ext cx="464340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Используется</a:t>
            </a:r>
            <a:r>
              <a:rPr lang="ru-RU" sz="2400" dirty="0" smtClean="0"/>
              <a:t> для строительства набережных рек, станций метро, памятников, лестниц, создания столешниц и колонн, в  качестве облицовочного материала.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5214950"/>
            <a:ext cx="8501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Гранит </a:t>
            </a:r>
            <a:r>
              <a:rPr lang="ru-RU" sz="2400" dirty="0" smtClean="0"/>
              <a:t>залегает глубоко в земле, в некоторых местах на  поверхность выдаются глыбы, скалы, даже целые горы.  </a:t>
            </a:r>
          </a:p>
          <a:p>
            <a:r>
              <a:rPr lang="ru-RU" sz="2400" dirty="0" smtClean="0"/>
              <a:t>Здесь и добывают гранит.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Sony\Documents\Фото Наши подземные богатства\karier_scheb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92813" y="3549659"/>
            <a:ext cx="4336905" cy="3094051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099" name="Picture 3" descr="C:\Users\Sony\Documents\Фото Наши подземные богатства\18_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42852"/>
            <a:ext cx="4929190" cy="3565447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4100" name="Picture 4" descr="C:\Users\Sony\Documents\Фото Наши подземные богатства\1115607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3714752"/>
            <a:ext cx="4000528" cy="3000396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5357818" y="785794"/>
            <a:ext cx="3428992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Добыча гранита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Sony\Documents\Фото Наши подземные богатства\minerals.big.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430" y="1285860"/>
            <a:ext cx="3936380" cy="35719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28596" y="214290"/>
            <a:ext cx="36155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solidFill>
                  <a:schemeClr val="tx2">
                    <a:lumMod val="75000"/>
                  </a:schemeClr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известняк</a:t>
            </a:r>
            <a:endParaRPr lang="ru-RU" sz="5400" b="1" cap="all" spc="0" dirty="0">
              <a:ln/>
              <a:solidFill>
                <a:schemeClr val="tx2">
                  <a:lumMod val="75000"/>
                </a:schemeClr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357686" y="214290"/>
            <a:ext cx="478631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dirty="0" smtClean="0"/>
              <a:t>Известня́к </a:t>
            </a:r>
            <a:r>
              <a:rPr lang="vi-VN" sz="2400" dirty="0" smtClean="0"/>
              <a:t> — осадочная горная порода</a:t>
            </a:r>
            <a:r>
              <a:rPr lang="ru-RU" sz="2400" dirty="0" smtClean="0"/>
              <a:t>, состоящая</a:t>
            </a:r>
          </a:p>
          <a:p>
            <a:r>
              <a:rPr lang="ru-RU" sz="2400" dirty="0" smtClean="0"/>
              <a:t>преимущественно из раковин морских животных и их обломков.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357686" y="2071678"/>
            <a:ext cx="457203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У известняка </a:t>
            </a:r>
            <a:r>
              <a:rPr lang="ru-RU" sz="2400" dirty="0" smtClean="0"/>
              <a:t>нет блеска, он обычно светло-серого цвета, но может быть белым или тёмным, почти чёрным; голубоватым, желтоватым или </a:t>
            </a:r>
            <a:r>
              <a:rPr lang="ru-RU" sz="2400" dirty="0" err="1" smtClean="0"/>
              <a:t>розовым</a:t>
            </a:r>
            <a:r>
              <a:rPr lang="ru-RU" sz="2400" dirty="0" smtClean="0"/>
              <a:t>, в зависимости от состава примесей.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5072074"/>
            <a:ext cx="878684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Известняк</a:t>
            </a:r>
            <a:r>
              <a:rPr lang="ru-RU" sz="2400" dirty="0" smtClean="0"/>
              <a:t> широко применяется в качестве строительного материала. Из него получают известь. Особая разновидность известняка- мел. Мелом пишут на доске, из него делают побелку,  зубной порошок. 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357686" y="4610409"/>
            <a:ext cx="45677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Известняк </a:t>
            </a:r>
            <a:r>
              <a:rPr lang="ru-RU" sz="2400" dirty="0" smtClean="0"/>
              <a:t>добывают в карьерах.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Sony\Documents\Фото Наши подземные богатства\IMG_68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142852"/>
            <a:ext cx="5143536" cy="3429024"/>
          </a:xfrm>
          <a:prstGeom prst="rect">
            <a:avLst/>
          </a:prstGeom>
          <a:noFill/>
          <a:effectLst>
            <a:softEdge rad="317500"/>
          </a:effectLst>
        </p:spPr>
      </p:pic>
      <p:pic>
        <p:nvPicPr>
          <p:cNvPr id="5123" name="Picture 3" descr="C:\Users\Sony\Documents\Фото Наши подземные богатства\tackt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3482602"/>
            <a:ext cx="4214810" cy="3161108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5124" name="Picture 4" descr="C:\Users\Sony\Documents\Фото Наши подземные богатства\1291749649_4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619502"/>
            <a:ext cx="4322000" cy="2881332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5072098" y="857232"/>
            <a:ext cx="400049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206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Добыча известняка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206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7323360</TotalTime>
  <Words>1223</Words>
  <Application>Microsoft Office PowerPoint</Application>
  <PresentationFormat>Экран (4:3)</PresentationFormat>
  <Paragraphs>160</Paragraphs>
  <Slides>29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Поток</vt:lpstr>
      <vt:lpstr>Слайд 1</vt:lpstr>
      <vt:lpstr>Слайд 2</vt:lpstr>
      <vt:lpstr>Слайд 3</vt:lpstr>
      <vt:lpstr>Цель урока:  Познакомиться с полезными ископаемыми, их свойствами.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Sony</dc:creator>
  <cp:lastModifiedBy>Алена</cp:lastModifiedBy>
  <cp:revision>112</cp:revision>
  <dcterms:created xsi:type="dcterms:W3CDTF">2013-08-13T13:51:01Z</dcterms:created>
  <dcterms:modified xsi:type="dcterms:W3CDTF">2016-01-08T12:42:45Z</dcterms:modified>
</cp:coreProperties>
</file>